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ar-IQ" b="1" dirty="0"/>
              <a:t>كلية الادارة والاقتصاد 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جامعة ديالى 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المادة :- مبادى المحاسبة                              المرحلة الاولى </a:t>
            </a:r>
            <a:r>
              <a:rPr lang="ar-IQ" b="1" dirty="0" smtClean="0"/>
              <a:t>لقسم الاحصاء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400" b="1" dirty="0" smtClean="0">
                <a:solidFill>
                  <a:schemeClr val="tx1"/>
                </a:solidFill>
              </a:rPr>
              <a:t>المدرس /  سناء ستار احمد</a:t>
            </a:r>
          </a:p>
        </p:txBody>
      </p:sp>
    </p:spTree>
    <p:extLst>
      <p:ext uri="{BB962C8B-B14F-4D97-AF65-F5344CB8AC3E}">
        <p14:creationId xmlns:p14="http://schemas.microsoft.com/office/powerpoint/2010/main" val="366194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IQ" sz="3600" b="1" dirty="0"/>
              <a:t>المحاضرة الاولى </a:t>
            </a:r>
            <a:r>
              <a:rPr lang="ar-IQ" sz="3600" b="1" dirty="0" smtClean="0"/>
              <a:t>/</a:t>
            </a:r>
            <a:br>
              <a:rPr lang="ar-IQ" sz="3600" b="1" dirty="0" smtClean="0"/>
            </a:br>
            <a:r>
              <a:rPr lang="ar-IQ" sz="3600" b="1" dirty="0" smtClean="0"/>
              <a:t>  </a:t>
            </a:r>
            <a:r>
              <a:rPr lang="ar-IQ" sz="3600" b="1" dirty="0"/>
              <a:t>طبيعة المحاسبة والنظا</a:t>
            </a:r>
            <a:r>
              <a:rPr lang="ar-IQ" b="1" dirty="0"/>
              <a:t>م </a:t>
            </a:r>
            <a:r>
              <a:rPr lang="ar-IQ" sz="4000" b="1" dirty="0"/>
              <a:t>المحاسبي </a:t>
            </a:r>
            <a:r>
              <a:rPr lang="ar-IQ" b="1" dirty="0"/>
              <a:t/>
            </a:r>
            <a:br>
              <a:rPr lang="ar-IQ" b="1" dirty="0"/>
            </a:br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ar-IQ" sz="2800" b="1" dirty="0"/>
              <a:t>النظام المحاسبي </a:t>
            </a:r>
            <a:r>
              <a:rPr lang="en-US" sz="2800" b="1" dirty="0"/>
              <a:t>Accounting System</a:t>
            </a:r>
            <a:r>
              <a:rPr lang="ar-IQ" sz="2800" b="1" dirty="0"/>
              <a:t>:- يعرف بانه نشاط يهدف الى قياس نتيجة نشاط الوحدة الاقتصادية ( الوحدة المحاسبية) من ربح او خسارة وتوفير المعلومات المفيدة الى مستخدمي الكشوفات المالية بهدف ترشيد القرارات التي يتخذونها.</a:t>
            </a:r>
            <a:endParaRPr lang="en-US" sz="28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5849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ar-IQ" sz="2800" b="1" dirty="0"/>
              <a:t>المحاسبة </a:t>
            </a:r>
            <a:r>
              <a:rPr lang="en-US" sz="2800" b="1" dirty="0"/>
              <a:t>ACCOUNTING    </a:t>
            </a:r>
            <a:r>
              <a:rPr lang="ar-IQ" sz="2800" b="1" dirty="0"/>
              <a:t> :- هي علم وفن تسجيل وتبويب وتلخيص العمليات والاحداث التي لها طبيعة مالية وتفسير النتائج التي تنتج عنها هذه العمليات والاحداث </a:t>
            </a:r>
            <a:r>
              <a:rPr lang="ar-IQ" sz="2800" b="1" dirty="0" smtClean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ar-IQ" b="1" u="sng" dirty="0"/>
              <a:t>اهداف النظام المحاسبي </a:t>
            </a:r>
            <a:endParaRPr lang="en-US" dirty="0"/>
          </a:p>
          <a:p>
            <a:r>
              <a:rPr lang="ar-IQ" b="1" dirty="0"/>
              <a:t> </a:t>
            </a:r>
            <a:r>
              <a:rPr lang="ar-IQ" b="1" dirty="0" smtClean="0"/>
              <a:t>قياس </a:t>
            </a:r>
            <a:r>
              <a:rPr lang="ar-IQ" b="1" dirty="0"/>
              <a:t>نتيجة نشاط الوحدة الاقتصادية لمدة مالية معينة (غالبا ما تكون سنة ) من ربح او خسارة وتحديد مركزها المالي في نهاية تلك الفترة . </a:t>
            </a:r>
            <a:endParaRPr lang="en-US" dirty="0"/>
          </a:p>
          <a:p>
            <a:pPr lvl="0"/>
            <a:r>
              <a:rPr lang="ar-IQ" b="1" dirty="0"/>
              <a:t>توفير المعلومات المفيد لمستعملي القوائم المالية ومساعدتهم على اتخاذ القرارات السليمة .</a:t>
            </a:r>
            <a:endParaRPr lang="en-US" dirty="0"/>
          </a:p>
          <a:p>
            <a:pPr lvl="0"/>
            <a:r>
              <a:rPr lang="ar-IQ" b="1" dirty="0"/>
              <a:t>حماية اصول الوحدة الاقتصادية من السرقة والاحتيال وسوء الاستعمال من خلال تطبيق عدد من الاجراءات الرقابية المناسبة لتحقيق ذلك .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720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88632"/>
          </a:xfrm>
        </p:spPr>
        <p:txBody>
          <a:bodyPr>
            <a:normAutofit fontScale="92500" lnSpcReduction="10000"/>
          </a:bodyPr>
          <a:lstStyle/>
          <a:p>
            <a:r>
              <a:rPr lang="ar-IQ" b="1" u="sng" dirty="0"/>
              <a:t>مستخدمي الكشوفات المالية </a:t>
            </a:r>
            <a:endParaRPr lang="en-US" dirty="0"/>
          </a:p>
          <a:p>
            <a:pPr marL="0" indent="0">
              <a:buNone/>
            </a:pPr>
            <a:r>
              <a:rPr lang="ar-IQ" b="1" dirty="0"/>
              <a:t> </a:t>
            </a:r>
            <a:r>
              <a:rPr lang="ar-IQ" b="1" dirty="0" smtClean="0"/>
              <a:t>   </a:t>
            </a:r>
            <a:r>
              <a:rPr lang="ar-IQ" b="1" dirty="0"/>
              <a:t>هي الجهات ذات العلاقة بنشاط الوحدة الاقتصادية المراد  اعداد التقارير المالية عنها وهذه الجهات هي :- </a:t>
            </a:r>
            <a:endParaRPr lang="en-US" dirty="0"/>
          </a:p>
          <a:p>
            <a:pPr lvl="0"/>
            <a:r>
              <a:rPr lang="ar-IQ" b="1" dirty="0"/>
              <a:t>المالكين بوصفهم المستثمرين الحاليين . </a:t>
            </a:r>
            <a:endParaRPr lang="en-US" dirty="0"/>
          </a:p>
          <a:p>
            <a:pPr lvl="0"/>
            <a:r>
              <a:rPr lang="ar-IQ" b="1" dirty="0"/>
              <a:t>الجهات الاخرى الراغبة </a:t>
            </a:r>
            <a:r>
              <a:rPr lang="ar-IQ" b="1" dirty="0" err="1"/>
              <a:t>يالاستثمار</a:t>
            </a:r>
            <a:r>
              <a:rPr lang="ar-IQ" b="1" dirty="0"/>
              <a:t> في تلك الوحدة الاقتصادية .  </a:t>
            </a:r>
            <a:endParaRPr lang="en-US" dirty="0"/>
          </a:p>
          <a:p>
            <a:pPr lvl="0"/>
            <a:r>
              <a:rPr lang="ar-IQ" b="1" dirty="0"/>
              <a:t>الدائنون.</a:t>
            </a:r>
            <a:endParaRPr lang="en-US" dirty="0"/>
          </a:p>
          <a:p>
            <a:pPr lvl="0"/>
            <a:r>
              <a:rPr lang="ar-IQ" b="1" dirty="0"/>
              <a:t>دائرة الضريبة .</a:t>
            </a:r>
            <a:endParaRPr lang="en-US" dirty="0"/>
          </a:p>
          <a:p>
            <a:pPr lvl="0"/>
            <a:r>
              <a:rPr lang="ar-IQ" b="1" dirty="0"/>
              <a:t>ادارة الوحدة الاقتصادية والعاملون الاخرون فيها .</a:t>
            </a:r>
            <a:endParaRPr lang="en-US" dirty="0"/>
          </a:p>
          <a:p>
            <a:pPr lvl="0"/>
            <a:r>
              <a:rPr lang="ar-IQ" b="1" dirty="0"/>
              <a:t>كافة الجهات الرسمية وشبة الرسمية المسؤولة عن تنظيم نشاط تلك الوحدة . </a:t>
            </a:r>
            <a:endParaRPr lang="en-US" dirty="0"/>
          </a:p>
          <a:p>
            <a:pPr lvl="0"/>
            <a:r>
              <a:rPr lang="ar-IQ" b="1" dirty="0"/>
              <a:t>النقابات والمنظمات المهنية ذات الصلة 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46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ar-IQ" b="1" u="sng" dirty="0"/>
              <a:t>الفروض المحاسبية :</a:t>
            </a:r>
            <a:endParaRPr lang="en-US" dirty="0"/>
          </a:p>
          <a:p>
            <a:pPr lvl="0"/>
            <a:r>
              <a:rPr lang="ar-IQ" b="1" dirty="0"/>
              <a:t>فرض الاستمرارية:- يتم الافتراض بان العمر الانتاجي للوحدة (الشركة ) مستمر الى ما لا نهاية .</a:t>
            </a:r>
            <a:endParaRPr lang="en-US" dirty="0"/>
          </a:p>
          <a:p>
            <a:pPr lvl="0"/>
            <a:r>
              <a:rPr lang="ar-IQ" b="1" dirty="0"/>
              <a:t>فرض الدورية :- الفترة المحاسبية بموجب هذا الفرض تكون سنة كاملة تبدا من 1/1 وتنتهي  في 31/12 من نفس السنة . </a:t>
            </a:r>
            <a:endParaRPr lang="en-US" dirty="0"/>
          </a:p>
          <a:p>
            <a:pPr lvl="0"/>
            <a:r>
              <a:rPr lang="ar-IQ" b="1" dirty="0"/>
              <a:t>فرض وحدة النقد :- يتم التعبير عن الاحداث الاقتصادية والعمليات المالية بصيغة نقدية كالدينار او الدولار .</a:t>
            </a:r>
            <a:endParaRPr lang="en-US" dirty="0"/>
          </a:p>
          <a:p>
            <a:pPr lvl="0"/>
            <a:r>
              <a:rPr lang="ar-IQ" b="1" dirty="0"/>
              <a:t>فرض الثبات :- يعني الثبات على الاجراء او الطريقة المحاسبية المستخدمة في اثبات العمليات المالية في السجلات المحاسبية 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048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ar-IQ" b="1" dirty="0"/>
              <a:t>المبادئ المحاسبية </a:t>
            </a:r>
            <a:endParaRPr lang="ar-IQ" b="1" dirty="0" smtClean="0"/>
          </a:p>
          <a:p>
            <a:pPr marL="0" indent="0">
              <a:buNone/>
            </a:pPr>
            <a:endParaRPr lang="en-US" dirty="0"/>
          </a:p>
          <a:p>
            <a:r>
              <a:rPr lang="ar-IQ" b="1" dirty="0"/>
              <a:t>المبدأ / هو قانون عام يتم التوصل اليه عن طريق الربط المنطقي بين الاهداف والمفاهيم والفروع واهمها:-</a:t>
            </a:r>
            <a:endParaRPr lang="en-US" dirty="0"/>
          </a:p>
          <a:p>
            <a:pPr lvl="0"/>
            <a:r>
              <a:rPr lang="ar-IQ" b="1" dirty="0"/>
              <a:t>مبدا الكلفة التاريخية :- يتم اثبات الموجودات الثابتة في السجلات بكلفة الحصول عليها عند شرائها.</a:t>
            </a:r>
            <a:endParaRPr lang="en-US" dirty="0"/>
          </a:p>
          <a:p>
            <a:pPr lvl="0"/>
            <a:r>
              <a:rPr lang="ar-IQ" b="1" dirty="0"/>
              <a:t>مبدا المقابلة :- يعني مقابلة الايرادات مع المصاريف فعندما تكون الايرادات اكبر من المصاريف تكون النتيجة ربح وعندما تكون الايرادات اقل تكون هناك خسارة .</a:t>
            </a:r>
            <a:endParaRPr lang="en-US" dirty="0"/>
          </a:p>
          <a:p>
            <a:pPr lvl="0"/>
            <a:r>
              <a:rPr lang="ar-IQ" b="1" dirty="0"/>
              <a:t>مبدا الاعتراف </a:t>
            </a:r>
            <a:r>
              <a:rPr lang="ar-IQ" b="1" dirty="0" err="1"/>
              <a:t>بالايراد</a:t>
            </a:r>
            <a:r>
              <a:rPr lang="ar-IQ" b="1" dirty="0"/>
              <a:t> :- لا يتم الاعتراف </a:t>
            </a:r>
            <a:r>
              <a:rPr lang="ar-IQ" b="1" dirty="0" err="1"/>
              <a:t>بالايراد</a:t>
            </a:r>
            <a:r>
              <a:rPr lang="ar-IQ" b="1" dirty="0"/>
              <a:t> في المحاسبة الا عند تحققها .</a:t>
            </a:r>
            <a:endParaRPr lang="en-US" dirty="0"/>
          </a:p>
          <a:p>
            <a:pPr lvl="0"/>
            <a:r>
              <a:rPr lang="ar-IQ" b="1" dirty="0"/>
              <a:t>مبدا الافصاح :- يتم الافصاح عن البيانات والمعلومات المحاسبية للجهات المستفيدة منها لكي تتمكن من اتخاذ القرارات اللازمة 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261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310</Words>
  <Application>Microsoft Office PowerPoint</Application>
  <PresentationFormat>عرض على الشاشة (3:4)‏</PresentationFormat>
  <Paragraphs>32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كلية الادارة والاقتصاد  جامعة ديالى  المادة :- مبادى المحاسبة                              المرحلة الاولى لقسم الاحصاء </vt:lpstr>
      <vt:lpstr>المحاضرة الاولى /   طبيعة المحاسبة والنظام المحاسبي 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الادارة والاقتصاد  جامعة ديالى  المادة :- مبادى المحاسبة                              المرحلة الاولى لقسم الاحصاء </dc:title>
  <dc:creator>hp</dc:creator>
  <cp:lastModifiedBy>DR.Ahmed Saker 2O11</cp:lastModifiedBy>
  <cp:revision>3</cp:revision>
  <dcterms:created xsi:type="dcterms:W3CDTF">2018-12-18T06:49:02Z</dcterms:created>
  <dcterms:modified xsi:type="dcterms:W3CDTF">2018-12-18T07:18:28Z</dcterms:modified>
</cp:coreProperties>
</file>